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60" r:id="rId4"/>
  </p:sldMasterIdLst>
  <p:notesMasterIdLst>
    <p:notesMasterId r:id="rId6"/>
  </p:notesMasterIdLst>
  <p:sldIdLst>
    <p:sldId id="257" r:id="rId5"/>
  </p:sldIdLst>
  <p:sldSz cx="32918400" cy="21945600"/>
  <p:notesSz cx="6858000" cy="9144000"/>
  <p:embeddedFontLst>
    <p:embeddedFont>
      <p:font typeface="Calibri" panose="020F0502020204030204" pitchFamily="34" charset="0"/>
      <p:regular r:id="rId7"/>
      <p:bold r:id="rId8"/>
      <p:italic r:id="rId9"/>
      <p:boldItalic r:id="rId1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6F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719D43-D587-BA45-9B78-BEB6DD1D0503}" v="13" dt="2023-12-08T18:05:06.0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404"/>
    <p:restoredTop sz="95839" autoAdjust="0"/>
  </p:normalViewPr>
  <p:slideViewPr>
    <p:cSldViewPr snapToGrid="0" snapToObjects="1">
      <p:cViewPr>
        <p:scale>
          <a:sx n="70" d="100"/>
          <a:sy n="70" d="100"/>
        </p:scale>
        <p:origin x="-1896" y="-29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font" Target="fonts/font1.fntdata"/><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5/10/relationships/revisionInfo" Target="revisionInfo.xml"/><Relationship Id="rId10"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font" Target="fonts/font3.fntdata"/><Relationship Id="rId14" Type="http://schemas.openxmlformats.org/officeDocument/2006/relationships/tableStyles" Target="tableStyles.xml"/></Relationships>
</file>

<file path=ppt/media/image1.png>
</file>

<file path=ppt/media/image10.jpeg>
</file>

<file path=ppt/media/image11.png>
</file>

<file path=ppt/media/image12.jpg>
</file>

<file path=ppt/media/image14.png>
</file>

<file path=ppt/media/image16.png>
</file>

<file path=ppt/media/image17.png>
</file>

<file path=ppt/media/image19.pn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C463EA-797E-7A44-BDF3-24222FEB34DB}" type="datetimeFigureOut">
              <a:rPr lang="en-US" smtClean="0"/>
              <a:t>12/8/23</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A79300-EDF5-214C-8812-D1EE41B95717}" type="slidenum">
              <a:rPr lang="en-US" smtClean="0"/>
              <a:t>‹#›</a:t>
            </a:fld>
            <a:endParaRPr lang="en-US"/>
          </a:p>
        </p:txBody>
      </p:sp>
    </p:spTree>
    <p:extLst>
      <p:ext uri="{BB962C8B-B14F-4D97-AF65-F5344CB8AC3E}">
        <p14:creationId xmlns:p14="http://schemas.microsoft.com/office/powerpoint/2010/main" val="1891254295"/>
      </p:ext>
    </p:extLst>
  </p:cSld>
  <p:clrMap bg1="lt1" tx1="dk1" bg2="lt2" tx2="dk2" accent1="accent1" accent2="accent2" accent3="accent3" accent4="accent4" accent5="accent5" accent6="accent6" hlink="hlink" folHlink="folHlink"/>
  <p:notesStyle>
    <a:lvl1pPr marL="0" algn="l" defTabSz="2633472" rtl="0" eaLnBrk="1" latinLnBrk="0" hangingPunct="1">
      <a:defRPr sz="3456" kern="1200">
        <a:solidFill>
          <a:schemeClr val="tx1"/>
        </a:solidFill>
        <a:latin typeface="+mn-lt"/>
        <a:ea typeface="+mn-ea"/>
        <a:cs typeface="+mn-cs"/>
      </a:defRPr>
    </a:lvl1pPr>
    <a:lvl2pPr marL="1316736" algn="l" defTabSz="2633472" rtl="0" eaLnBrk="1" latinLnBrk="0" hangingPunct="1">
      <a:defRPr sz="3456" kern="1200">
        <a:solidFill>
          <a:schemeClr val="tx1"/>
        </a:solidFill>
        <a:latin typeface="+mn-lt"/>
        <a:ea typeface="+mn-ea"/>
        <a:cs typeface="+mn-cs"/>
      </a:defRPr>
    </a:lvl2pPr>
    <a:lvl3pPr marL="2633472" algn="l" defTabSz="2633472" rtl="0" eaLnBrk="1" latinLnBrk="0" hangingPunct="1">
      <a:defRPr sz="3456" kern="1200">
        <a:solidFill>
          <a:schemeClr val="tx1"/>
        </a:solidFill>
        <a:latin typeface="+mn-lt"/>
        <a:ea typeface="+mn-ea"/>
        <a:cs typeface="+mn-cs"/>
      </a:defRPr>
    </a:lvl3pPr>
    <a:lvl4pPr marL="3950208" algn="l" defTabSz="2633472" rtl="0" eaLnBrk="1" latinLnBrk="0" hangingPunct="1">
      <a:defRPr sz="3456" kern="1200">
        <a:solidFill>
          <a:schemeClr val="tx1"/>
        </a:solidFill>
        <a:latin typeface="+mn-lt"/>
        <a:ea typeface="+mn-ea"/>
        <a:cs typeface="+mn-cs"/>
      </a:defRPr>
    </a:lvl4pPr>
    <a:lvl5pPr marL="5266944" algn="l" defTabSz="2633472" rtl="0" eaLnBrk="1" latinLnBrk="0" hangingPunct="1">
      <a:defRPr sz="3456" kern="1200">
        <a:solidFill>
          <a:schemeClr val="tx1"/>
        </a:solidFill>
        <a:latin typeface="+mn-lt"/>
        <a:ea typeface="+mn-ea"/>
        <a:cs typeface="+mn-cs"/>
      </a:defRPr>
    </a:lvl5pPr>
    <a:lvl6pPr marL="6583680" algn="l" defTabSz="2633472" rtl="0" eaLnBrk="1" latinLnBrk="0" hangingPunct="1">
      <a:defRPr sz="3456" kern="1200">
        <a:solidFill>
          <a:schemeClr val="tx1"/>
        </a:solidFill>
        <a:latin typeface="+mn-lt"/>
        <a:ea typeface="+mn-ea"/>
        <a:cs typeface="+mn-cs"/>
      </a:defRPr>
    </a:lvl6pPr>
    <a:lvl7pPr marL="7900416" algn="l" defTabSz="2633472" rtl="0" eaLnBrk="1" latinLnBrk="0" hangingPunct="1">
      <a:defRPr sz="3456" kern="1200">
        <a:solidFill>
          <a:schemeClr val="tx1"/>
        </a:solidFill>
        <a:latin typeface="+mn-lt"/>
        <a:ea typeface="+mn-ea"/>
        <a:cs typeface="+mn-cs"/>
      </a:defRPr>
    </a:lvl7pPr>
    <a:lvl8pPr marL="9217152" algn="l" defTabSz="2633472" rtl="0" eaLnBrk="1" latinLnBrk="0" hangingPunct="1">
      <a:defRPr sz="3456" kern="1200">
        <a:solidFill>
          <a:schemeClr val="tx1"/>
        </a:solidFill>
        <a:latin typeface="+mn-lt"/>
        <a:ea typeface="+mn-ea"/>
        <a:cs typeface="+mn-cs"/>
      </a:defRPr>
    </a:lvl8pPr>
    <a:lvl9pPr marL="10533888" algn="l" defTabSz="2633472" rtl="0" eaLnBrk="1" latinLnBrk="0" hangingPunct="1">
      <a:defRPr sz="345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This file must print at </a:t>
            </a:r>
            <a:r>
              <a:rPr lang="en-US" b="1" dirty="0">
                <a:solidFill>
                  <a:srgbClr val="FF0000"/>
                </a:solidFill>
              </a:rPr>
              <a:t>200% SCALE </a:t>
            </a:r>
            <a:r>
              <a:rPr lang="en-US" dirty="0"/>
              <a:t>to achieve a final print size of 72” wide x 48” tall.</a:t>
            </a:r>
          </a:p>
          <a:p>
            <a:endParaRPr lang="en-US" dirty="0"/>
          </a:p>
          <a:p>
            <a:r>
              <a:rPr lang="en-US" baseline="0" dirty="0"/>
              <a:t>• Contact Digital Duplicating (375-2969, http://</a:t>
            </a:r>
            <a:r>
              <a:rPr lang="en-US" baseline="0" dirty="0" err="1"/>
              <a:t>digitalduplicating.pnl.gov</a:t>
            </a:r>
            <a:r>
              <a:rPr lang="en-US" baseline="0" dirty="0"/>
              <a:t>) to order poster printing and finishing services for your completed poster design.</a:t>
            </a:r>
          </a:p>
          <a:p>
            <a:endParaRPr lang="en-US" baseline="0" dirty="0"/>
          </a:p>
          <a:p>
            <a:r>
              <a:rPr lang="en-US" baseline="0" dirty="0"/>
              <a:t>• Remember to have your poster cleared for public display/distribution through the Information Release system (https://</a:t>
            </a:r>
            <a:r>
              <a:rPr lang="en-US" baseline="0" dirty="0" err="1"/>
              <a:t>informationrelease.pnl.gov</a:t>
            </a:r>
            <a:r>
              <a:rPr lang="en-US" baseline="0" dirty="0"/>
              <a:t>). A text placeholder for your poster’s Clearance Number is included in the footer.</a:t>
            </a:r>
          </a:p>
        </p:txBody>
      </p:sp>
      <p:sp>
        <p:nvSpPr>
          <p:cNvPr id="4" name="Slide Number Placeholder 3"/>
          <p:cNvSpPr>
            <a:spLocks noGrp="1"/>
          </p:cNvSpPr>
          <p:nvPr>
            <p:ph type="sldNum" sz="quarter" idx="5"/>
          </p:nvPr>
        </p:nvSpPr>
        <p:spPr/>
        <p:txBody>
          <a:bodyPr/>
          <a:lstStyle/>
          <a:p>
            <a:fld id="{A7A79300-EDF5-214C-8812-D1EE41B95717}" type="slidenum">
              <a:rPr lang="en-US" smtClean="0"/>
              <a:t>1</a:t>
            </a:fld>
            <a:endParaRPr lang="en-US"/>
          </a:p>
        </p:txBody>
      </p:sp>
    </p:spTree>
    <p:extLst>
      <p:ext uri="{BB962C8B-B14F-4D97-AF65-F5344CB8AC3E}">
        <p14:creationId xmlns:p14="http://schemas.microsoft.com/office/powerpoint/2010/main" val="3556407097"/>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sv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jpe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36x24 Poster Layout">
    <p:spTree>
      <p:nvGrpSpPr>
        <p:cNvPr id="1" name=""/>
        <p:cNvGrpSpPr/>
        <p:nvPr/>
      </p:nvGrpSpPr>
      <p:grpSpPr>
        <a:xfrm>
          <a:off x="0" y="0"/>
          <a:ext cx="0" cy="0"/>
          <a:chOff x="0" y="0"/>
          <a:chExt cx="0" cy="0"/>
        </a:xfrm>
      </p:grpSpPr>
      <p:pic>
        <p:nvPicPr>
          <p:cNvPr id="3" name="Picture 2" descr="A picture containing person, glass, hydrozoan&#10;&#10;Description automatically generated">
            <a:extLst>
              <a:ext uri="{FF2B5EF4-FFF2-40B4-BE49-F238E27FC236}">
                <a16:creationId xmlns:a16="http://schemas.microsoft.com/office/drawing/2014/main" id="{D08409C7-39CE-6312-8141-68C265CDB39A}"/>
              </a:ext>
            </a:extLst>
          </p:cNvPr>
          <p:cNvPicPr>
            <a:picLocks noChangeAspect="1"/>
          </p:cNvPicPr>
          <p:nvPr userDrawn="1"/>
        </p:nvPicPr>
        <p:blipFill>
          <a:blip r:embed="rId2"/>
          <a:stretch>
            <a:fillRect/>
          </a:stretch>
        </p:blipFill>
        <p:spPr>
          <a:xfrm>
            <a:off x="0" y="0"/>
            <a:ext cx="6010274" cy="21945600"/>
          </a:xfrm>
          <a:prstGeom prst="rect">
            <a:avLst/>
          </a:prstGeom>
        </p:spPr>
      </p:pic>
      <p:pic>
        <p:nvPicPr>
          <p:cNvPr id="27" name="Picture 26">
            <a:extLst>
              <a:ext uri="{FF2B5EF4-FFF2-40B4-BE49-F238E27FC236}">
                <a16:creationId xmlns:a16="http://schemas.microsoft.com/office/drawing/2014/main" id="{425BD9F0-D4B3-F1F0-986C-3056849DC71A}"/>
              </a:ext>
            </a:extLst>
          </p:cNvPr>
          <p:cNvPicPr>
            <a:picLocks noChangeAspect="1"/>
          </p:cNvPicPr>
          <p:nvPr userDrawn="1"/>
        </p:nvPicPr>
        <p:blipFill>
          <a:blip r:embed="rId3"/>
          <a:stretch>
            <a:fillRect/>
          </a:stretch>
        </p:blipFill>
        <p:spPr>
          <a:xfrm>
            <a:off x="28915583" y="20893442"/>
            <a:ext cx="3144647" cy="553291"/>
          </a:xfrm>
          <a:prstGeom prst="rect">
            <a:avLst/>
          </a:prstGeom>
        </p:spPr>
      </p:pic>
      <p:pic>
        <p:nvPicPr>
          <p:cNvPr id="34" name="Graphic 33">
            <a:extLst>
              <a:ext uri="{FF2B5EF4-FFF2-40B4-BE49-F238E27FC236}">
                <a16:creationId xmlns:a16="http://schemas.microsoft.com/office/drawing/2014/main" id="{92F10DA4-8DE5-0AA6-BBC8-362F7355D827}"/>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590689" y="670049"/>
            <a:ext cx="2108270" cy="2060199"/>
          </a:xfrm>
          <a:prstGeom prst="rect">
            <a:avLst/>
          </a:prstGeom>
        </p:spPr>
      </p:pic>
      <p:sp>
        <p:nvSpPr>
          <p:cNvPr id="35" name="TextBox 34">
            <a:extLst>
              <a:ext uri="{FF2B5EF4-FFF2-40B4-BE49-F238E27FC236}">
                <a16:creationId xmlns:a16="http://schemas.microsoft.com/office/drawing/2014/main" id="{43AE52BE-70F0-06B9-9E67-DE5F8BE12407}"/>
              </a:ext>
            </a:extLst>
          </p:cNvPr>
          <p:cNvSpPr txBox="1"/>
          <p:nvPr userDrawn="1"/>
        </p:nvSpPr>
        <p:spPr>
          <a:xfrm>
            <a:off x="4643124" y="21369823"/>
            <a:ext cx="4876800" cy="236749"/>
          </a:xfrm>
          <a:prstGeom prst="rect">
            <a:avLst/>
          </a:prstGeom>
          <a:noFill/>
        </p:spPr>
        <p:txBody>
          <a:bodyPr wrap="none" lIns="0" tIns="0" rIns="0" bIns="0" rtlCol="0" anchor="b" anchorCtr="0">
            <a:noAutofit/>
          </a:bodyPr>
          <a:lstStyle/>
          <a:p>
            <a:r>
              <a:rPr lang="en-US" sz="1200" b="0" i="0" dirty="0">
                <a:solidFill>
                  <a:srgbClr val="57595B"/>
                </a:solidFill>
                <a:latin typeface="Arial" panose="020B0604020202020204" pitchFamily="34" charset="0"/>
                <a:cs typeface="Arial" panose="020B0604020202020204" pitchFamily="34" charset="0"/>
              </a:rPr>
              <a:t>PNNL is operated by Battelle for the U.S. Department of Energy</a:t>
            </a:r>
          </a:p>
        </p:txBody>
      </p:sp>
      <p:pic>
        <p:nvPicPr>
          <p:cNvPr id="36" name="Graphic 35">
            <a:extLst>
              <a:ext uri="{FF2B5EF4-FFF2-40B4-BE49-F238E27FC236}">
                <a16:creationId xmlns:a16="http://schemas.microsoft.com/office/drawing/2014/main" id="{74C159DA-E559-14A8-2C6D-2B09CA7126FE}"/>
              </a:ext>
            </a:extLst>
          </p:cNvPr>
          <p:cNvPicPr>
            <a:picLocks noChangeAspect="1"/>
          </p:cNvPicPr>
          <p:nvPr userDrawn="1"/>
        </p:nvPicPr>
        <p:blipFill>
          <a:blip r:embed="rId6">
            <a:extLst>
              <a:ext uri="{96DAC541-7B7A-43D3-8B79-37D633B846F1}">
                <asvg:svgBlip xmlns:asvg="http://schemas.microsoft.com/office/drawing/2016/SVG/main" r:embed="rId7"/>
              </a:ext>
            </a:extLst>
          </a:blip>
          <a:stretch>
            <a:fillRect/>
          </a:stretch>
        </p:blipFill>
        <p:spPr>
          <a:xfrm>
            <a:off x="4652268" y="20583298"/>
            <a:ext cx="1828800" cy="508000"/>
          </a:xfrm>
          <a:prstGeom prst="rect">
            <a:avLst/>
          </a:prstGeom>
        </p:spPr>
      </p:pic>
      <p:pic>
        <p:nvPicPr>
          <p:cNvPr id="37" name="Graphic 36">
            <a:extLst>
              <a:ext uri="{FF2B5EF4-FFF2-40B4-BE49-F238E27FC236}">
                <a16:creationId xmlns:a16="http://schemas.microsoft.com/office/drawing/2014/main" id="{4DFE8741-E8B4-02AC-48FA-9D62256B6EA7}"/>
              </a:ext>
            </a:extLst>
          </p:cNvPr>
          <p:cNvPicPr>
            <a:picLocks noChangeAspect="1"/>
          </p:cNvPicPr>
          <p:nvPr userDrawn="1"/>
        </p:nvPicPr>
        <p:blipFill>
          <a:blip r:embed="rId8">
            <a:extLst>
              <a:ext uri="{96DAC541-7B7A-43D3-8B79-37D633B846F1}">
                <asvg:svgBlip xmlns:asvg="http://schemas.microsoft.com/office/drawing/2016/SVG/main" r:embed="rId9"/>
              </a:ext>
            </a:extLst>
          </a:blip>
          <a:stretch>
            <a:fillRect/>
          </a:stretch>
        </p:blipFill>
        <p:spPr>
          <a:xfrm>
            <a:off x="6782820" y="20747890"/>
            <a:ext cx="2029968" cy="346786"/>
          </a:xfrm>
          <a:prstGeom prst="rect">
            <a:avLst/>
          </a:prstGeom>
        </p:spPr>
      </p:pic>
      <p:pic>
        <p:nvPicPr>
          <p:cNvPr id="5" name="Picture 4" descr="A picture containing text, sign&#10;&#10;Description automatically generated">
            <a:extLst>
              <a:ext uri="{FF2B5EF4-FFF2-40B4-BE49-F238E27FC236}">
                <a16:creationId xmlns:a16="http://schemas.microsoft.com/office/drawing/2014/main" id="{07A5D937-E5B4-C8C2-1CCA-94E16412BAA6}"/>
              </a:ext>
            </a:extLst>
          </p:cNvPr>
          <p:cNvPicPr>
            <a:picLocks noChangeAspect="1"/>
          </p:cNvPicPr>
          <p:nvPr userDrawn="1"/>
        </p:nvPicPr>
        <p:blipFill>
          <a:blip r:embed="rId10"/>
          <a:stretch>
            <a:fillRect/>
          </a:stretch>
        </p:blipFill>
        <p:spPr>
          <a:xfrm>
            <a:off x="27894654" y="835963"/>
            <a:ext cx="4165576" cy="1305964"/>
          </a:xfrm>
          <a:prstGeom prst="rect">
            <a:avLst/>
          </a:prstGeom>
        </p:spPr>
      </p:pic>
      <p:pic>
        <p:nvPicPr>
          <p:cNvPr id="22" name="Picture 21">
            <a:extLst>
              <a:ext uri="{FF2B5EF4-FFF2-40B4-BE49-F238E27FC236}">
                <a16:creationId xmlns:a16="http://schemas.microsoft.com/office/drawing/2014/main" id="{9F6961FF-F1EF-422A-9926-8517B50DCC49}"/>
              </a:ext>
            </a:extLst>
          </p:cNvPr>
          <p:cNvPicPr>
            <a:picLocks noChangeAspect="1"/>
          </p:cNvPicPr>
          <p:nvPr userDrawn="1"/>
        </p:nvPicPr>
        <p:blipFill rotWithShape="1">
          <a:blip r:embed="rId11"/>
          <a:srcRect l="5771" t="8301" r="2528" b="9383"/>
          <a:stretch/>
        </p:blipFill>
        <p:spPr>
          <a:xfrm>
            <a:off x="672242" y="4543888"/>
            <a:ext cx="1429430" cy="1325497"/>
          </a:xfrm>
          <a:prstGeom prst="ellipse">
            <a:avLst/>
          </a:prstGeom>
        </p:spPr>
      </p:pic>
      <p:sp>
        <p:nvSpPr>
          <p:cNvPr id="23" name="TextBox 22">
            <a:extLst>
              <a:ext uri="{FF2B5EF4-FFF2-40B4-BE49-F238E27FC236}">
                <a16:creationId xmlns:a16="http://schemas.microsoft.com/office/drawing/2014/main" id="{6BDBC4F8-F0E6-4C92-BB25-3783EC7F42BD}"/>
              </a:ext>
            </a:extLst>
          </p:cNvPr>
          <p:cNvSpPr txBox="1"/>
          <p:nvPr userDrawn="1"/>
        </p:nvSpPr>
        <p:spPr>
          <a:xfrm>
            <a:off x="575274" y="4085383"/>
            <a:ext cx="1802096" cy="338554"/>
          </a:xfrm>
          <a:prstGeom prst="rect">
            <a:avLst/>
          </a:prstGeom>
          <a:noFill/>
        </p:spPr>
        <p:txBody>
          <a:bodyPr wrap="none" rtlCol="0">
            <a:spAutoFit/>
          </a:bodyPr>
          <a:lstStyle/>
          <a:p>
            <a:r>
              <a:rPr lang="en-US" sz="1600" b="1" dirty="0">
                <a:solidFill>
                  <a:schemeClr val="bg1"/>
                </a:solidFill>
              </a:rPr>
              <a:t>Scan to Connect</a:t>
            </a:r>
          </a:p>
        </p:txBody>
      </p:sp>
      <p:sp>
        <p:nvSpPr>
          <p:cNvPr id="2" name="TextBox 1">
            <a:extLst>
              <a:ext uri="{FF2B5EF4-FFF2-40B4-BE49-F238E27FC236}">
                <a16:creationId xmlns:a16="http://schemas.microsoft.com/office/drawing/2014/main" id="{E6838C7F-46E7-FEC2-1767-44430DF08104}"/>
              </a:ext>
            </a:extLst>
          </p:cNvPr>
          <p:cNvSpPr txBox="1"/>
          <p:nvPr userDrawn="1"/>
        </p:nvSpPr>
        <p:spPr>
          <a:xfrm>
            <a:off x="20571627" y="20893442"/>
            <a:ext cx="7906724" cy="830997"/>
          </a:xfrm>
          <a:prstGeom prst="rect">
            <a:avLst/>
          </a:prstGeom>
          <a:noFill/>
        </p:spPr>
        <p:txBody>
          <a:bodyPr wrap="square" rtlCol="0">
            <a:spAutoFit/>
          </a:bodyPr>
          <a:lstStyle/>
          <a:p>
            <a:pPr algn="r"/>
            <a:r>
              <a:rPr lang="fi-FI" sz="2400" dirty="0"/>
              <a:t>#PNNLSBRSFA on Twitter</a:t>
            </a:r>
          </a:p>
          <a:p>
            <a:pPr algn="r"/>
            <a:r>
              <a:rPr lang="fi-FI" sz="2400" dirty="0"/>
              <a:t>https://pnnl.gov/projects/river-corridor</a:t>
            </a:r>
            <a:endParaRPr lang="en-US" sz="2400" dirty="0"/>
          </a:p>
        </p:txBody>
      </p:sp>
      <p:sp>
        <p:nvSpPr>
          <p:cNvPr id="4" name="TextBox 3">
            <a:extLst>
              <a:ext uri="{FF2B5EF4-FFF2-40B4-BE49-F238E27FC236}">
                <a16:creationId xmlns:a16="http://schemas.microsoft.com/office/drawing/2014/main" id="{66328B8D-3DA2-B317-6818-F0739B7953A6}"/>
              </a:ext>
            </a:extLst>
          </p:cNvPr>
          <p:cNvSpPr txBox="1"/>
          <p:nvPr userDrawn="1"/>
        </p:nvSpPr>
        <p:spPr>
          <a:xfrm>
            <a:off x="9256325" y="20661035"/>
            <a:ext cx="4192118" cy="954107"/>
          </a:xfrm>
          <a:prstGeom prst="rect">
            <a:avLst/>
          </a:prstGeom>
          <a:noFill/>
        </p:spPr>
        <p:txBody>
          <a:bodyPr wrap="square" rtlCol="0">
            <a:spAutoFit/>
          </a:bodyPr>
          <a:lstStyle/>
          <a:p>
            <a:r>
              <a:rPr lang="en-US" sz="1400" dirty="0"/>
              <a:t>Research via PNNL’s River Corridor Scientific Focus Area supported by DOE Office of Biological and Environmental Research, Environmental System Science (ESS)</a:t>
            </a:r>
          </a:p>
        </p:txBody>
      </p:sp>
      <p:sp>
        <p:nvSpPr>
          <p:cNvPr id="8" name="TextBox 7">
            <a:extLst>
              <a:ext uri="{FF2B5EF4-FFF2-40B4-BE49-F238E27FC236}">
                <a16:creationId xmlns:a16="http://schemas.microsoft.com/office/drawing/2014/main" id="{ED4AA62F-F16A-DD93-7914-2307CE2479FD}"/>
              </a:ext>
            </a:extLst>
          </p:cNvPr>
          <p:cNvSpPr txBox="1"/>
          <p:nvPr userDrawn="1"/>
        </p:nvSpPr>
        <p:spPr>
          <a:xfrm>
            <a:off x="13491674" y="20661035"/>
            <a:ext cx="3726771" cy="954107"/>
          </a:xfrm>
          <a:prstGeom prst="rect">
            <a:avLst/>
          </a:prstGeom>
          <a:noFill/>
        </p:spPr>
        <p:txBody>
          <a:bodyPr wrap="square" rtlCol="0">
            <a:spAutoFit/>
          </a:bodyPr>
          <a:lstStyle/>
          <a:p>
            <a:r>
              <a:rPr lang="en-US" sz="1400" dirty="0"/>
              <a:t>A portion of this research was performed using EMSL, a User Facility sponsored by DOE's Office of Biological and Environmental Research</a:t>
            </a:r>
          </a:p>
        </p:txBody>
      </p:sp>
      <p:pic>
        <p:nvPicPr>
          <p:cNvPr id="9" name="Google Shape;252;p38">
            <a:extLst>
              <a:ext uri="{FF2B5EF4-FFF2-40B4-BE49-F238E27FC236}">
                <a16:creationId xmlns:a16="http://schemas.microsoft.com/office/drawing/2014/main" id="{2ACFA476-CCFD-60FC-19C5-4188245C8E67}"/>
              </a:ext>
            </a:extLst>
          </p:cNvPr>
          <p:cNvPicPr preferRelativeResize="0"/>
          <p:nvPr userDrawn="1"/>
        </p:nvPicPr>
        <p:blipFill>
          <a:blip r:embed="rId12">
            <a:alphaModFix/>
          </a:blip>
          <a:stretch>
            <a:fillRect/>
          </a:stretch>
        </p:blipFill>
        <p:spPr>
          <a:xfrm>
            <a:off x="2407920" y="20375880"/>
            <a:ext cx="1987200" cy="1344841"/>
          </a:xfrm>
          <a:prstGeom prst="rect">
            <a:avLst/>
          </a:prstGeom>
          <a:noFill/>
          <a:ln>
            <a:noFill/>
          </a:ln>
        </p:spPr>
      </p:pic>
    </p:spTree>
    <p:extLst>
      <p:ext uri="{BB962C8B-B14F-4D97-AF65-F5344CB8AC3E}">
        <p14:creationId xmlns:p14="http://schemas.microsoft.com/office/powerpoint/2010/main" val="2609027486"/>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076292"/>
      </p:ext>
    </p:extLst>
  </p:cSld>
  <p:clrMap bg1="lt1" tx1="dk1" bg2="lt2" tx2="dk2" accent1="accent1" accent2="accent2" accent3="accent3" accent4="accent4" accent5="accent5" accent6="accent6" hlink="hlink" folHlink="folHlink"/>
  <p:sldLayoutIdLst>
    <p:sldLayoutId id="2147483667" r:id="rId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jpg"/><Relationship Id="rId7"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5.emf"/><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emf"/><Relationship Id="rId9"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diagram of a flowchart&#10;&#10;Description automatically generated">
            <a:extLst>
              <a:ext uri="{FF2B5EF4-FFF2-40B4-BE49-F238E27FC236}">
                <a16:creationId xmlns:a16="http://schemas.microsoft.com/office/drawing/2014/main" id="{3ACE1B22-9A1C-9A07-6356-812BF215DFF4}"/>
              </a:ext>
            </a:extLst>
          </p:cNvPr>
          <p:cNvPicPr>
            <a:picLocks noChangeAspect="1"/>
          </p:cNvPicPr>
          <p:nvPr/>
        </p:nvPicPr>
        <p:blipFill>
          <a:blip r:embed="rId3"/>
          <a:stretch>
            <a:fillRect/>
          </a:stretch>
        </p:blipFill>
        <p:spPr>
          <a:xfrm>
            <a:off x="12981778" y="15146221"/>
            <a:ext cx="3926601" cy="5019297"/>
          </a:xfrm>
          <a:prstGeom prst="rect">
            <a:avLst/>
          </a:prstGeom>
        </p:spPr>
      </p:pic>
      <p:pic>
        <p:nvPicPr>
          <p:cNvPr id="7" name="Picture 6">
            <a:extLst>
              <a:ext uri="{FF2B5EF4-FFF2-40B4-BE49-F238E27FC236}">
                <a16:creationId xmlns:a16="http://schemas.microsoft.com/office/drawing/2014/main" id="{A6D097EB-1226-BECA-2FF3-F955B7E503AE}"/>
              </a:ext>
            </a:extLst>
          </p:cNvPr>
          <p:cNvPicPr>
            <a:picLocks noChangeAspect="1"/>
          </p:cNvPicPr>
          <p:nvPr/>
        </p:nvPicPr>
        <p:blipFill>
          <a:blip r:embed="rId4"/>
          <a:stretch>
            <a:fillRect/>
          </a:stretch>
        </p:blipFill>
        <p:spPr>
          <a:xfrm>
            <a:off x="647811" y="16547241"/>
            <a:ext cx="2404803" cy="3607205"/>
          </a:xfrm>
          <a:prstGeom prst="rect">
            <a:avLst/>
          </a:prstGeom>
        </p:spPr>
      </p:pic>
      <p:sp>
        <p:nvSpPr>
          <p:cNvPr id="9" name="TextBox 8">
            <a:extLst>
              <a:ext uri="{FF2B5EF4-FFF2-40B4-BE49-F238E27FC236}">
                <a16:creationId xmlns:a16="http://schemas.microsoft.com/office/drawing/2014/main" id="{C5468D33-DB47-03FB-7F09-272F004070D6}"/>
              </a:ext>
            </a:extLst>
          </p:cNvPr>
          <p:cNvSpPr txBox="1"/>
          <p:nvPr/>
        </p:nvSpPr>
        <p:spPr>
          <a:xfrm>
            <a:off x="4652268" y="670049"/>
            <a:ext cx="22610399" cy="1938992"/>
          </a:xfrm>
          <a:prstGeom prst="rect">
            <a:avLst/>
          </a:prstGeom>
          <a:noFill/>
        </p:spPr>
        <p:txBody>
          <a:bodyPr wrap="square" rtlCol="0">
            <a:spAutoFit/>
          </a:bodyPr>
          <a:lstStyle/>
          <a:p>
            <a:r>
              <a:rPr lang="en-US" sz="6000" b="1" dirty="0">
                <a:solidFill>
                  <a:srgbClr val="CF6F29"/>
                </a:solidFill>
              </a:rPr>
              <a:t>Allometric scaling of hyporheic respiration across contrasting basins in the Pacific Northwest, USA</a:t>
            </a:r>
          </a:p>
        </p:txBody>
      </p:sp>
      <p:sp>
        <p:nvSpPr>
          <p:cNvPr id="11" name="TextBox 10">
            <a:extLst>
              <a:ext uri="{FF2B5EF4-FFF2-40B4-BE49-F238E27FC236}">
                <a16:creationId xmlns:a16="http://schemas.microsoft.com/office/drawing/2014/main" id="{8DBFF598-DB04-D275-634C-2BD52BE1B787}"/>
              </a:ext>
            </a:extLst>
          </p:cNvPr>
          <p:cNvSpPr txBox="1"/>
          <p:nvPr/>
        </p:nvSpPr>
        <p:spPr>
          <a:xfrm>
            <a:off x="4643124" y="2738057"/>
            <a:ext cx="22077677" cy="1200329"/>
          </a:xfrm>
          <a:prstGeom prst="rect">
            <a:avLst/>
          </a:prstGeom>
          <a:noFill/>
        </p:spPr>
        <p:txBody>
          <a:bodyPr wrap="square" rtlCol="0">
            <a:spAutoFit/>
          </a:bodyPr>
          <a:lstStyle/>
          <a:p>
            <a:pPr marL="0" marR="0" lvl="0" indent="0" algn="l" defTabSz="4389089" rtl="0" eaLnBrk="1" fontAlgn="auto" latinLnBrk="0" hangingPunct="1">
              <a:lnSpc>
                <a:spcPct val="90000"/>
              </a:lnSpc>
              <a:spcBef>
                <a:spcPts val="0"/>
              </a:spcBef>
              <a:spcAft>
                <a:spcPts val="0"/>
              </a:spcAft>
              <a:buClrTx/>
              <a:buSzTx/>
              <a:buFont typeface="Arial" panose="020B0604020202020204" pitchFamily="34" charset="0"/>
              <a:buNone/>
              <a:tabLst/>
              <a:defRPr/>
            </a:pPr>
            <a:r>
              <a:rPr lang="en-US" sz="4000" dirty="0">
                <a:solidFill>
                  <a:srgbClr val="57595B"/>
                </a:solidFill>
              </a:rPr>
              <a:t>Francisco Guerroro</a:t>
            </a:r>
            <a:r>
              <a:rPr lang="en-US" sz="4000" baseline="30000" dirty="0">
                <a:solidFill>
                  <a:srgbClr val="57595B"/>
                </a:solidFill>
              </a:rPr>
              <a:t>1</a:t>
            </a:r>
            <a:r>
              <a:rPr lang="en-US" sz="4000" dirty="0">
                <a:solidFill>
                  <a:srgbClr val="57595B"/>
                </a:solidFill>
              </a:rPr>
              <a:t>, </a:t>
            </a:r>
            <a:r>
              <a:rPr lang="en-US" sz="4000" b="0" dirty="0">
                <a:solidFill>
                  <a:srgbClr val="57595B"/>
                </a:solidFill>
              </a:rPr>
              <a:t>Peter Regier</a:t>
            </a:r>
            <a:r>
              <a:rPr lang="en-US" sz="4000" b="0" baseline="30000" dirty="0">
                <a:solidFill>
                  <a:srgbClr val="57595B"/>
                </a:solidFill>
              </a:rPr>
              <a:t>2</a:t>
            </a:r>
            <a:r>
              <a:rPr lang="en-US" sz="4000" dirty="0">
                <a:solidFill>
                  <a:srgbClr val="57595B"/>
                </a:solidFill>
              </a:rPr>
              <a:t>, </a:t>
            </a:r>
            <a:r>
              <a:rPr lang="en-US" sz="4000" dirty="0" err="1">
                <a:solidFill>
                  <a:srgbClr val="57595B"/>
                </a:solidFill>
              </a:rPr>
              <a:t>Kyongho</a:t>
            </a:r>
            <a:r>
              <a:rPr lang="en-US" sz="4000" dirty="0">
                <a:solidFill>
                  <a:srgbClr val="57595B"/>
                </a:solidFill>
              </a:rPr>
              <a:t> Son</a:t>
            </a:r>
            <a:r>
              <a:rPr lang="en-US" sz="4000" baseline="30000" dirty="0">
                <a:solidFill>
                  <a:srgbClr val="57595B"/>
                </a:solidFill>
              </a:rPr>
              <a:t>3</a:t>
            </a:r>
            <a:r>
              <a:rPr lang="en-US" sz="4000" dirty="0">
                <a:solidFill>
                  <a:srgbClr val="57595B"/>
                </a:solidFill>
              </a:rPr>
              <a:t>, </a:t>
            </a:r>
            <a:r>
              <a:rPr lang="en-US" sz="4000" dirty="0" err="1">
                <a:solidFill>
                  <a:srgbClr val="57595B"/>
                </a:solidFill>
              </a:rPr>
              <a:t>Xingyuan</a:t>
            </a:r>
            <a:r>
              <a:rPr lang="en-US" sz="4000" dirty="0">
                <a:solidFill>
                  <a:srgbClr val="57595B"/>
                </a:solidFill>
              </a:rPr>
              <a:t> Chen</a:t>
            </a:r>
            <a:r>
              <a:rPr lang="en-US" sz="4000" baseline="30000" dirty="0">
                <a:solidFill>
                  <a:srgbClr val="57595B"/>
                </a:solidFill>
              </a:rPr>
              <a:t>3</a:t>
            </a:r>
            <a:r>
              <a:rPr lang="en-US" sz="4000" dirty="0">
                <a:solidFill>
                  <a:srgbClr val="57595B"/>
                </a:solidFill>
              </a:rPr>
              <a:t>, Yilin Fang</a:t>
            </a:r>
            <a:r>
              <a:rPr lang="en-US" sz="4000" baseline="30000" dirty="0">
                <a:solidFill>
                  <a:srgbClr val="57595B"/>
                </a:solidFill>
              </a:rPr>
              <a:t>3</a:t>
            </a:r>
            <a:r>
              <a:rPr lang="en-US" sz="4000" dirty="0">
                <a:solidFill>
                  <a:srgbClr val="57595B"/>
                </a:solidFill>
              </a:rPr>
              <a:t>, </a:t>
            </a:r>
            <a:r>
              <a:rPr lang="en-US" sz="4000" dirty="0" err="1">
                <a:solidFill>
                  <a:srgbClr val="57595B"/>
                </a:solidFill>
              </a:rPr>
              <a:t>Peishi</a:t>
            </a:r>
            <a:r>
              <a:rPr lang="en-US" sz="4000" dirty="0">
                <a:solidFill>
                  <a:srgbClr val="57595B"/>
                </a:solidFill>
              </a:rPr>
              <a:t> Jiang</a:t>
            </a:r>
            <a:r>
              <a:rPr lang="en-US" sz="4000" baseline="30000" dirty="0">
                <a:solidFill>
                  <a:srgbClr val="57595B"/>
                </a:solidFill>
              </a:rPr>
              <a:t>3</a:t>
            </a:r>
            <a:r>
              <a:rPr lang="en-US" sz="4000" dirty="0">
                <a:solidFill>
                  <a:srgbClr val="57595B"/>
                </a:solidFill>
              </a:rPr>
              <a:t>, Micah Taylor</a:t>
            </a:r>
            <a:r>
              <a:rPr lang="en-US" sz="4000" baseline="30000" dirty="0">
                <a:solidFill>
                  <a:srgbClr val="57595B"/>
                </a:solidFill>
              </a:rPr>
              <a:t>3</a:t>
            </a:r>
            <a:r>
              <a:rPr lang="en-US" sz="4000" dirty="0">
                <a:solidFill>
                  <a:srgbClr val="57595B"/>
                </a:solidFill>
              </a:rPr>
              <a:t>, Wilfred Wollheim</a:t>
            </a:r>
            <a:r>
              <a:rPr lang="en-US" sz="4000" baseline="30000" dirty="0">
                <a:solidFill>
                  <a:srgbClr val="57595B"/>
                </a:solidFill>
              </a:rPr>
              <a:t>4</a:t>
            </a:r>
            <a:r>
              <a:rPr lang="en-US" sz="4000" dirty="0">
                <a:solidFill>
                  <a:srgbClr val="57595B"/>
                </a:solidFill>
              </a:rPr>
              <a:t>, Tim Scheibe</a:t>
            </a:r>
            <a:r>
              <a:rPr lang="en-US" sz="4000" baseline="30000" dirty="0">
                <a:solidFill>
                  <a:srgbClr val="57595B"/>
                </a:solidFill>
              </a:rPr>
              <a:t>3</a:t>
            </a:r>
            <a:r>
              <a:rPr lang="en-US" sz="4000" dirty="0">
                <a:solidFill>
                  <a:srgbClr val="57595B"/>
                </a:solidFill>
              </a:rPr>
              <a:t> and James Stegen</a:t>
            </a:r>
            <a:r>
              <a:rPr lang="en-US" sz="4000" baseline="30000" dirty="0">
                <a:solidFill>
                  <a:srgbClr val="57595B"/>
                </a:solidFill>
              </a:rPr>
              <a:t>3</a:t>
            </a:r>
          </a:p>
        </p:txBody>
      </p:sp>
      <p:sp>
        <p:nvSpPr>
          <p:cNvPr id="17" name="TextBox 16">
            <a:extLst>
              <a:ext uri="{FF2B5EF4-FFF2-40B4-BE49-F238E27FC236}">
                <a16:creationId xmlns:a16="http://schemas.microsoft.com/office/drawing/2014/main" id="{AB4F0806-164F-D1AF-B043-85239F5FAFDC}"/>
              </a:ext>
            </a:extLst>
          </p:cNvPr>
          <p:cNvSpPr txBox="1"/>
          <p:nvPr/>
        </p:nvSpPr>
        <p:spPr>
          <a:xfrm>
            <a:off x="4652268" y="4114130"/>
            <a:ext cx="22068532" cy="646331"/>
          </a:xfrm>
          <a:prstGeom prst="rect">
            <a:avLst/>
          </a:prstGeom>
          <a:noFill/>
        </p:spPr>
        <p:txBody>
          <a:bodyPr wrap="square" rtlCol="0">
            <a:spAutoFit/>
          </a:bodyPr>
          <a:lstStyle/>
          <a:p>
            <a:pPr marL="0" marR="0" lvl="0" indent="0" algn="l" defTabSz="4389089" rtl="0" eaLnBrk="1" fontAlgn="auto" latinLnBrk="0" hangingPunct="1">
              <a:lnSpc>
                <a:spcPct val="90000"/>
              </a:lnSpc>
              <a:spcBef>
                <a:spcPts val="0"/>
              </a:spcBef>
              <a:spcAft>
                <a:spcPts val="0"/>
              </a:spcAft>
              <a:buClrTx/>
              <a:buSzTx/>
              <a:buFont typeface="Arial" panose="020B0604020202020204" pitchFamily="34" charset="0"/>
              <a:buNone/>
              <a:tabLst/>
              <a:defRPr/>
            </a:pPr>
            <a:r>
              <a:rPr lang="en-US" sz="2000" i="1" dirty="0">
                <a:solidFill>
                  <a:srgbClr val="57595B"/>
                </a:solidFill>
              </a:rPr>
              <a:t>1. Oregon State University, Corvallis, OR, USA, 2. Marine and Coastal Research Lab, Pacific Northwest National Laboratory, Richland, WA, USA, 3. Pacific Northwest National Laboratory, Richland, WA, USA, 4. University of New Hampshire, Durham, NH, USA.</a:t>
            </a:r>
          </a:p>
        </p:txBody>
      </p:sp>
      <p:pic>
        <p:nvPicPr>
          <p:cNvPr id="36" name="Picture 35">
            <a:extLst>
              <a:ext uri="{FF2B5EF4-FFF2-40B4-BE49-F238E27FC236}">
                <a16:creationId xmlns:a16="http://schemas.microsoft.com/office/drawing/2014/main" id="{AEA915FB-B335-7DBC-30A9-0A448B5ABEF7}"/>
              </a:ext>
            </a:extLst>
          </p:cNvPr>
          <p:cNvPicPr>
            <a:picLocks noChangeAspect="1"/>
          </p:cNvPicPr>
          <p:nvPr/>
        </p:nvPicPr>
        <p:blipFill>
          <a:blip r:embed="rId5"/>
          <a:stretch>
            <a:fillRect/>
          </a:stretch>
        </p:blipFill>
        <p:spPr>
          <a:xfrm>
            <a:off x="17888359" y="6232685"/>
            <a:ext cx="9540339" cy="4770170"/>
          </a:xfrm>
          <a:prstGeom prst="rect">
            <a:avLst/>
          </a:prstGeom>
        </p:spPr>
      </p:pic>
      <p:sp>
        <p:nvSpPr>
          <p:cNvPr id="16" name="TextBox 15">
            <a:extLst>
              <a:ext uri="{FF2B5EF4-FFF2-40B4-BE49-F238E27FC236}">
                <a16:creationId xmlns:a16="http://schemas.microsoft.com/office/drawing/2014/main" id="{7E24509A-84E9-A0E0-6D28-F29F9FF080B4}"/>
              </a:ext>
            </a:extLst>
          </p:cNvPr>
          <p:cNvSpPr txBox="1"/>
          <p:nvPr/>
        </p:nvSpPr>
        <p:spPr>
          <a:xfrm>
            <a:off x="27892223" y="6283284"/>
            <a:ext cx="4191988" cy="2554545"/>
          </a:xfrm>
          <a:prstGeom prst="rect">
            <a:avLst/>
          </a:prstGeom>
          <a:noFill/>
        </p:spPr>
        <p:txBody>
          <a:bodyPr wrap="square" rtlCol="0">
            <a:spAutoFit/>
          </a:bodyPr>
          <a:lstStyle/>
          <a:p>
            <a:r>
              <a:rPr lang="en-US" sz="2000" b="1" dirty="0"/>
              <a:t>Consistent patterns</a:t>
            </a:r>
          </a:p>
          <a:p>
            <a:pPr marL="285750" indent="-285750">
              <a:buFont typeface="Arial" panose="020B0604020202020204" pitchFamily="34" charset="0"/>
              <a:buChar char="•"/>
            </a:pPr>
            <a:r>
              <a:rPr lang="en-US" sz="2000" b="1" dirty="0"/>
              <a:t>Strongest</a:t>
            </a:r>
            <a:r>
              <a:rPr lang="en-US" sz="2000" dirty="0"/>
              <a:t> allometric scaling (high R</a:t>
            </a:r>
            <a:r>
              <a:rPr lang="en-US" sz="2000" baseline="30000" dirty="0"/>
              <a:t>2</a:t>
            </a:r>
            <a:r>
              <a:rPr lang="en-US" sz="2000" dirty="0"/>
              <a:t>) at highest hyporheic exchange fluxes</a:t>
            </a:r>
          </a:p>
          <a:p>
            <a:pPr marL="285750" indent="-285750">
              <a:buFont typeface="Arial" panose="020B0604020202020204" pitchFamily="34" charset="0"/>
              <a:buChar char="•"/>
            </a:pPr>
            <a:r>
              <a:rPr lang="en-US" sz="2000" b="1" dirty="0"/>
              <a:t>Weakest</a:t>
            </a:r>
            <a:r>
              <a:rPr lang="en-US" sz="2000" dirty="0"/>
              <a:t> allometric scaling (low R</a:t>
            </a:r>
            <a:r>
              <a:rPr lang="en-US" sz="2000" baseline="30000" dirty="0"/>
              <a:t>2</a:t>
            </a:r>
            <a:r>
              <a:rPr lang="en-US" sz="2000" dirty="0"/>
              <a:t>) at lower exchange fluxes </a:t>
            </a:r>
          </a:p>
          <a:p>
            <a:pPr marL="285750" indent="-285750">
              <a:buFont typeface="Arial" panose="020B0604020202020204" pitchFamily="34" charset="0"/>
              <a:buChar char="•"/>
            </a:pPr>
            <a:r>
              <a:rPr lang="en-US" sz="2000" b="1" i="1" dirty="0"/>
              <a:t>Super-linear</a:t>
            </a:r>
            <a:r>
              <a:rPr lang="en-US" sz="2000" dirty="0"/>
              <a:t> scaling (slope &gt; 1)  at highest exchange fluxes</a:t>
            </a:r>
          </a:p>
        </p:txBody>
      </p:sp>
      <p:sp>
        <p:nvSpPr>
          <p:cNvPr id="18" name="TextBox 17">
            <a:extLst>
              <a:ext uri="{FF2B5EF4-FFF2-40B4-BE49-F238E27FC236}">
                <a16:creationId xmlns:a16="http://schemas.microsoft.com/office/drawing/2014/main" id="{785208B7-512E-74E8-9C13-8F7D08FDEFFF}"/>
              </a:ext>
            </a:extLst>
          </p:cNvPr>
          <p:cNvSpPr txBox="1"/>
          <p:nvPr/>
        </p:nvSpPr>
        <p:spPr>
          <a:xfrm>
            <a:off x="27892223" y="9075696"/>
            <a:ext cx="3753853" cy="1631216"/>
          </a:xfrm>
          <a:prstGeom prst="rect">
            <a:avLst/>
          </a:prstGeom>
          <a:noFill/>
        </p:spPr>
        <p:txBody>
          <a:bodyPr wrap="square" rtlCol="0">
            <a:spAutoFit/>
          </a:bodyPr>
          <a:lstStyle/>
          <a:p>
            <a:r>
              <a:rPr lang="en-US" sz="2000" b="1" dirty="0"/>
              <a:t>Basin-specific patterns</a:t>
            </a:r>
          </a:p>
          <a:p>
            <a:pPr marL="285750" indent="-285750">
              <a:buFont typeface="Arial" panose="020B0604020202020204" pitchFamily="34" charset="0"/>
              <a:buChar char="•"/>
            </a:pPr>
            <a:r>
              <a:rPr lang="en-US" sz="2000" b="1" i="1" dirty="0"/>
              <a:t>Sublinear</a:t>
            </a:r>
            <a:r>
              <a:rPr lang="en-US" sz="2000" dirty="0"/>
              <a:t> scaling in YRB for mid exchange flux quantiles</a:t>
            </a:r>
          </a:p>
          <a:p>
            <a:pPr marL="285750" indent="-285750">
              <a:buFont typeface="Arial" panose="020B0604020202020204" pitchFamily="34" charset="0"/>
              <a:buChar char="•"/>
            </a:pPr>
            <a:r>
              <a:rPr lang="en-US" sz="2000" b="1" i="1" dirty="0"/>
              <a:t>Linear</a:t>
            </a:r>
            <a:r>
              <a:rPr lang="en-US" sz="2000" dirty="0"/>
              <a:t> scaling: Q40/Q50 in WRB, Q70 in YRB</a:t>
            </a:r>
          </a:p>
        </p:txBody>
      </p:sp>
      <p:pic>
        <p:nvPicPr>
          <p:cNvPr id="19" name="Picture 18">
            <a:extLst>
              <a:ext uri="{FF2B5EF4-FFF2-40B4-BE49-F238E27FC236}">
                <a16:creationId xmlns:a16="http://schemas.microsoft.com/office/drawing/2014/main" id="{B21BC407-DC7C-47C8-986F-FBA0FE9A9BC8}"/>
              </a:ext>
            </a:extLst>
          </p:cNvPr>
          <p:cNvPicPr>
            <a:picLocks noChangeAspect="1"/>
          </p:cNvPicPr>
          <p:nvPr/>
        </p:nvPicPr>
        <p:blipFill>
          <a:blip r:embed="rId6"/>
          <a:stretch>
            <a:fillRect/>
          </a:stretch>
        </p:blipFill>
        <p:spPr>
          <a:xfrm>
            <a:off x="18688553" y="12761877"/>
            <a:ext cx="6236805" cy="3118403"/>
          </a:xfrm>
          <a:prstGeom prst="rect">
            <a:avLst/>
          </a:prstGeom>
        </p:spPr>
      </p:pic>
      <p:sp>
        <p:nvSpPr>
          <p:cNvPr id="21" name="TextBox 20">
            <a:extLst>
              <a:ext uri="{FF2B5EF4-FFF2-40B4-BE49-F238E27FC236}">
                <a16:creationId xmlns:a16="http://schemas.microsoft.com/office/drawing/2014/main" id="{070CEE53-DA78-75FB-56D7-AB92DBFF4510}"/>
              </a:ext>
            </a:extLst>
          </p:cNvPr>
          <p:cNvSpPr txBox="1"/>
          <p:nvPr/>
        </p:nvSpPr>
        <p:spPr>
          <a:xfrm>
            <a:off x="25803458" y="12941878"/>
            <a:ext cx="4997383" cy="1631216"/>
          </a:xfrm>
          <a:prstGeom prst="rect">
            <a:avLst/>
          </a:prstGeom>
          <a:noFill/>
        </p:spPr>
        <p:txBody>
          <a:bodyPr wrap="square" rtlCol="0">
            <a:spAutoFit/>
          </a:bodyPr>
          <a:lstStyle/>
          <a:p>
            <a:r>
              <a:rPr lang="en-US" sz="2000" b="1" dirty="0"/>
              <a:t>Consistent relationships</a:t>
            </a:r>
            <a:endParaRPr lang="en-US" sz="2000" dirty="0"/>
          </a:p>
          <a:p>
            <a:pPr marL="285750" indent="-285750">
              <a:buFont typeface="Arial" panose="020B0604020202020204" pitchFamily="34" charset="0"/>
              <a:buChar char="•"/>
            </a:pPr>
            <a:r>
              <a:rPr lang="en-US" sz="2000" dirty="0"/>
              <a:t>Maximum elevation most closely related to spatial scaling patterns in both basins</a:t>
            </a:r>
          </a:p>
          <a:p>
            <a:pPr marL="285750" indent="-285750">
              <a:buFont typeface="Arial" panose="020B0604020202020204" pitchFamily="34" charset="0"/>
              <a:buChar char="•"/>
            </a:pPr>
            <a:r>
              <a:rPr lang="en-US" sz="2000" dirty="0"/>
              <a:t>% Forest and annual precipitation were top-4 in mutual information</a:t>
            </a:r>
          </a:p>
        </p:txBody>
      </p:sp>
      <p:sp>
        <p:nvSpPr>
          <p:cNvPr id="22" name="TextBox 21">
            <a:extLst>
              <a:ext uri="{FF2B5EF4-FFF2-40B4-BE49-F238E27FC236}">
                <a16:creationId xmlns:a16="http://schemas.microsoft.com/office/drawing/2014/main" id="{4ECFC0CB-40A6-4C22-A141-CD3C2CC0FA71}"/>
              </a:ext>
            </a:extLst>
          </p:cNvPr>
          <p:cNvSpPr txBox="1"/>
          <p:nvPr/>
        </p:nvSpPr>
        <p:spPr>
          <a:xfrm>
            <a:off x="25781361" y="15146221"/>
            <a:ext cx="5131776" cy="1938992"/>
          </a:xfrm>
          <a:prstGeom prst="rect">
            <a:avLst/>
          </a:prstGeom>
          <a:noFill/>
        </p:spPr>
        <p:txBody>
          <a:bodyPr wrap="square" rtlCol="0">
            <a:spAutoFit/>
          </a:bodyPr>
          <a:lstStyle/>
          <a:p>
            <a:r>
              <a:rPr lang="en-US" sz="2000" b="1" dirty="0"/>
              <a:t>Basin-specific relationships</a:t>
            </a:r>
          </a:p>
          <a:p>
            <a:pPr marL="285750" indent="-285750">
              <a:buFont typeface="Arial" panose="020B0604020202020204" pitchFamily="34" charset="0"/>
              <a:buChar char="•"/>
            </a:pPr>
            <a:r>
              <a:rPr lang="en-US" sz="2000" dirty="0"/>
              <a:t>Super-linear scaling primarily main-stem in YRB, primarily headwaters in WRB</a:t>
            </a:r>
          </a:p>
          <a:p>
            <a:pPr marL="285750" indent="-285750">
              <a:buFont typeface="Arial" panose="020B0604020202020204" pitchFamily="34" charset="0"/>
              <a:buChar char="•"/>
            </a:pPr>
            <a:r>
              <a:rPr lang="en-US" sz="2000" dirty="0"/>
              <a:t>Human-modified land-cover 2</a:t>
            </a:r>
            <a:r>
              <a:rPr lang="en-US" sz="2000" baseline="30000" dirty="0"/>
              <a:t>nd</a:t>
            </a:r>
            <a:r>
              <a:rPr lang="en-US" sz="2000" dirty="0"/>
              <a:t> in mutual information for WRB, 5</a:t>
            </a:r>
            <a:r>
              <a:rPr lang="en-US" sz="2000" baseline="30000" dirty="0"/>
              <a:t>th</a:t>
            </a:r>
            <a:r>
              <a:rPr lang="en-US" sz="2000" dirty="0"/>
              <a:t> for YRB</a:t>
            </a:r>
          </a:p>
          <a:p>
            <a:pPr marL="285750" indent="-285750">
              <a:buFont typeface="Arial" panose="020B0604020202020204" pitchFamily="34" charset="0"/>
              <a:buChar char="•"/>
            </a:pPr>
            <a:endParaRPr lang="en-US" sz="2000" dirty="0"/>
          </a:p>
        </p:txBody>
      </p:sp>
      <p:pic>
        <p:nvPicPr>
          <p:cNvPr id="1026" name="Picture 2" descr="figure 1">
            <a:extLst>
              <a:ext uri="{FF2B5EF4-FFF2-40B4-BE49-F238E27FC236}">
                <a16:creationId xmlns:a16="http://schemas.microsoft.com/office/drawing/2014/main" id="{B6584924-FEED-7F63-E5A4-39EED8E0E5F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62756" y="9258810"/>
            <a:ext cx="6161919" cy="416491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90B8E11-BCE6-F280-4C91-7E9B8609B3A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301555" y="6269396"/>
            <a:ext cx="4203409" cy="2642584"/>
          </a:xfrm>
          <a:prstGeom prst="rect">
            <a:avLst/>
          </a:prstGeom>
          <a:noFill/>
          <a:extLst>
            <a:ext uri="{909E8E84-426E-40DD-AFC4-6F175D3DCCD1}">
              <a14:hiddenFill xmlns:a14="http://schemas.microsoft.com/office/drawing/2010/main">
                <a:solidFill>
                  <a:srgbClr val="FFFFFF"/>
                </a:solidFill>
              </a14:hiddenFill>
            </a:ext>
          </a:extLst>
        </p:spPr>
      </p:pic>
      <p:sp>
        <p:nvSpPr>
          <p:cNvPr id="27" name="TextBox 26">
            <a:extLst>
              <a:ext uri="{FF2B5EF4-FFF2-40B4-BE49-F238E27FC236}">
                <a16:creationId xmlns:a16="http://schemas.microsoft.com/office/drawing/2014/main" id="{07DAFE99-11BD-46C4-4F1E-226AF2A84F83}"/>
              </a:ext>
            </a:extLst>
          </p:cNvPr>
          <p:cNvSpPr txBox="1"/>
          <p:nvPr/>
        </p:nvSpPr>
        <p:spPr>
          <a:xfrm>
            <a:off x="11931483" y="6711658"/>
            <a:ext cx="3960494" cy="646331"/>
          </a:xfrm>
          <a:prstGeom prst="rect">
            <a:avLst/>
          </a:prstGeom>
          <a:noFill/>
        </p:spPr>
        <p:txBody>
          <a:bodyPr wrap="square" rtlCol="0">
            <a:spAutoFit/>
          </a:bodyPr>
          <a:lstStyle/>
          <a:p>
            <a:r>
              <a:rPr lang="en-US" dirty="0">
                <a:solidFill>
                  <a:schemeClr val="bg1"/>
                </a:solidFill>
              </a:rPr>
              <a:t>Need high-res and to attribute source (stole from Tim’s poster)</a:t>
            </a:r>
            <a:endParaRPr lang="en-US" i="1" dirty="0">
              <a:solidFill>
                <a:schemeClr val="bg1"/>
              </a:solidFill>
            </a:endParaRPr>
          </a:p>
        </p:txBody>
      </p:sp>
      <p:sp>
        <p:nvSpPr>
          <p:cNvPr id="35" name="TextBox 34">
            <a:extLst>
              <a:ext uri="{FF2B5EF4-FFF2-40B4-BE49-F238E27FC236}">
                <a16:creationId xmlns:a16="http://schemas.microsoft.com/office/drawing/2014/main" id="{ECDAE397-8B70-56E2-DAA0-49113B74DBB4}"/>
              </a:ext>
            </a:extLst>
          </p:cNvPr>
          <p:cNvSpPr txBox="1"/>
          <p:nvPr/>
        </p:nvSpPr>
        <p:spPr>
          <a:xfrm>
            <a:off x="9281853" y="6340649"/>
            <a:ext cx="6800371" cy="2308324"/>
          </a:xfrm>
          <a:prstGeom prst="rect">
            <a:avLst/>
          </a:prstGeom>
          <a:noFill/>
        </p:spPr>
        <p:txBody>
          <a:bodyPr wrap="square" rtlCol="0">
            <a:spAutoFit/>
          </a:bodyPr>
          <a:lstStyle/>
          <a:p>
            <a:r>
              <a:rPr lang="en-US" sz="2400" b="1" dirty="0"/>
              <a:t>Hyporheic zones </a:t>
            </a:r>
            <a:r>
              <a:rPr lang="en-US" sz="2400" dirty="0"/>
              <a:t>(the interface between surface and groundwater) in river corridors regulate aquatic metabolism. They are temporally dynamic and spatially heterogeneous interfaces, </a:t>
            </a:r>
            <a:r>
              <a:rPr lang="en-US" sz="2400" b="1" i="1" dirty="0"/>
              <a:t>making it difficult to predict hyporheic respiration across scales. </a:t>
            </a:r>
          </a:p>
        </p:txBody>
      </p:sp>
      <p:sp>
        <p:nvSpPr>
          <p:cNvPr id="37" name="TextBox 36">
            <a:extLst>
              <a:ext uri="{FF2B5EF4-FFF2-40B4-BE49-F238E27FC236}">
                <a16:creationId xmlns:a16="http://schemas.microsoft.com/office/drawing/2014/main" id="{73F89C86-120E-E167-7B56-6E679796A430}"/>
              </a:ext>
            </a:extLst>
          </p:cNvPr>
          <p:cNvSpPr txBox="1"/>
          <p:nvPr/>
        </p:nvSpPr>
        <p:spPr>
          <a:xfrm>
            <a:off x="3118855" y="12044081"/>
            <a:ext cx="6324149" cy="1938992"/>
          </a:xfrm>
          <a:prstGeom prst="rect">
            <a:avLst/>
          </a:prstGeom>
          <a:solidFill>
            <a:srgbClr val="CF6F29">
              <a:alpha val="14884"/>
            </a:srgbClr>
          </a:solidFill>
          <a:ln w="28575">
            <a:solidFill>
              <a:srgbClr val="CF6F29"/>
            </a:solidFill>
          </a:ln>
        </p:spPr>
        <p:txBody>
          <a:bodyPr wrap="square" rtlCol="0">
            <a:spAutoFit/>
          </a:bodyPr>
          <a:lstStyle/>
          <a:p>
            <a:pPr algn="ctr"/>
            <a:r>
              <a:rPr lang="en-US" sz="2400" b="1" dirty="0"/>
              <a:t>Questions</a:t>
            </a:r>
          </a:p>
          <a:p>
            <a:pPr marL="457200" indent="-457200">
              <a:buFont typeface="+mj-lt"/>
              <a:buAutoNum type="arabicPeriod"/>
            </a:pPr>
            <a:r>
              <a:rPr lang="en-US" sz="2400" dirty="0"/>
              <a:t>Does hyporheic respiration scale allometrically?</a:t>
            </a:r>
          </a:p>
          <a:p>
            <a:pPr marL="457200" indent="-457200">
              <a:buFont typeface="+mj-lt"/>
              <a:buAutoNum type="arabicPeriod"/>
            </a:pPr>
            <a:r>
              <a:rPr lang="en-US" sz="2400" dirty="0"/>
              <a:t>Do watershed characteristics influence allometric scaling relationships? </a:t>
            </a:r>
            <a:endParaRPr lang="en-US" sz="2000" dirty="0"/>
          </a:p>
        </p:txBody>
      </p:sp>
      <p:sp>
        <p:nvSpPr>
          <p:cNvPr id="8" name="TextBox 7">
            <a:extLst>
              <a:ext uri="{FF2B5EF4-FFF2-40B4-BE49-F238E27FC236}">
                <a16:creationId xmlns:a16="http://schemas.microsoft.com/office/drawing/2014/main" id="{A7F195BA-0343-533D-A97E-144E607D8A9A}"/>
              </a:ext>
            </a:extLst>
          </p:cNvPr>
          <p:cNvSpPr txBox="1"/>
          <p:nvPr/>
        </p:nvSpPr>
        <p:spPr>
          <a:xfrm>
            <a:off x="4195967" y="5258565"/>
            <a:ext cx="11561732" cy="707886"/>
          </a:xfrm>
          <a:prstGeom prst="rect">
            <a:avLst/>
          </a:prstGeom>
          <a:noFill/>
        </p:spPr>
        <p:txBody>
          <a:bodyPr wrap="square" rtlCol="0">
            <a:spAutoFit/>
          </a:bodyPr>
          <a:lstStyle/>
          <a:p>
            <a:pPr algn="ctr"/>
            <a:r>
              <a:rPr lang="en-US" sz="4000" b="1" dirty="0">
                <a:solidFill>
                  <a:srgbClr val="CF6F29"/>
                </a:solidFill>
              </a:rPr>
              <a:t>Background and Motivation</a:t>
            </a:r>
          </a:p>
        </p:txBody>
      </p:sp>
      <p:sp>
        <p:nvSpPr>
          <p:cNvPr id="12" name="TextBox 11">
            <a:extLst>
              <a:ext uri="{FF2B5EF4-FFF2-40B4-BE49-F238E27FC236}">
                <a16:creationId xmlns:a16="http://schemas.microsoft.com/office/drawing/2014/main" id="{059D49D8-2FC1-FE41-E9D6-609026B4A6B9}"/>
              </a:ext>
            </a:extLst>
          </p:cNvPr>
          <p:cNvSpPr txBox="1"/>
          <p:nvPr/>
        </p:nvSpPr>
        <p:spPr>
          <a:xfrm>
            <a:off x="3534653" y="9351433"/>
            <a:ext cx="6324148" cy="2308324"/>
          </a:xfrm>
          <a:prstGeom prst="rect">
            <a:avLst/>
          </a:prstGeom>
          <a:solidFill>
            <a:schemeClr val="bg1"/>
          </a:solidFill>
        </p:spPr>
        <p:txBody>
          <a:bodyPr wrap="square">
            <a:spAutoFit/>
          </a:bodyPr>
          <a:lstStyle/>
          <a:p>
            <a:r>
              <a:rPr lang="en-US" sz="2400" b="1" dirty="0"/>
              <a:t>Allometric scaling</a:t>
            </a:r>
            <a:r>
              <a:rPr lang="en-US" sz="2400" dirty="0"/>
              <a:t> (processes that scale with watershed area) provides a framework for scaling watershed processes. </a:t>
            </a:r>
            <a:r>
              <a:rPr lang="en-US" sz="2400" dirty="0" err="1"/>
              <a:t>Wollheim</a:t>
            </a:r>
            <a:r>
              <a:rPr lang="en-US" sz="2400" dirty="0"/>
              <a:t> et al. (2022) showed consistent linear to super-linear allometric scaling of ecosystem respiration with watershed area. </a:t>
            </a:r>
            <a:endParaRPr lang="en-US" sz="2000" b="1" dirty="0"/>
          </a:p>
        </p:txBody>
      </p:sp>
      <p:sp>
        <p:nvSpPr>
          <p:cNvPr id="25" name="TextBox 24">
            <a:extLst>
              <a:ext uri="{FF2B5EF4-FFF2-40B4-BE49-F238E27FC236}">
                <a16:creationId xmlns:a16="http://schemas.microsoft.com/office/drawing/2014/main" id="{3839EF7E-CBAD-A366-9563-E503033D8109}"/>
              </a:ext>
            </a:extLst>
          </p:cNvPr>
          <p:cNvSpPr txBox="1"/>
          <p:nvPr/>
        </p:nvSpPr>
        <p:spPr>
          <a:xfrm>
            <a:off x="2424096" y="14527022"/>
            <a:ext cx="10143588" cy="707886"/>
          </a:xfrm>
          <a:prstGeom prst="rect">
            <a:avLst/>
          </a:prstGeom>
          <a:noFill/>
        </p:spPr>
        <p:txBody>
          <a:bodyPr wrap="square" rtlCol="0">
            <a:spAutoFit/>
          </a:bodyPr>
          <a:lstStyle/>
          <a:p>
            <a:pPr algn="ctr"/>
            <a:r>
              <a:rPr lang="en-US" sz="4000" b="1" dirty="0">
                <a:solidFill>
                  <a:srgbClr val="CF6F29"/>
                </a:solidFill>
              </a:rPr>
              <a:t>Study Basins</a:t>
            </a:r>
          </a:p>
        </p:txBody>
      </p:sp>
      <p:sp>
        <p:nvSpPr>
          <p:cNvPr id="38" name="TextBox 37">
            <a:extLst>
              <a:ext uri="{FF2B5EF4-FFF2-40B4-BE49-F238E27FC236}">
                <a16:creationId xmlns:a16="http://schemas.microsoft.com/office/drawing/2014/main" id="{E8F3367B-7BE4-CBBF-3294-F6DB259BAD8C}"/>
              </a:ext>
            </a:extLst>
          </p:cNvPr>
          <p:cNvSpPr txBox="1"/>
          <p:nvPr/>
        </p:nvSpPr>
        <p:spPr>
          <a:xfrm>
            <a:off x="17888358" y="5258310"/>
            <a:ext cx="13757717" cy="707886"/>
          </a:xfrm>
          <a:prstGeom prst="rect">
            <a:avLst/>
          </a:prstGeom>
          <a:noFill/>
        </p:spPr>
        <p:txBody>
          <a:bodyPr wrap="square" rtlCol="0">
            <a:spAutoFit/>
          </a:bodyPr>
          <a:lstStyle/>
          <a:p>
            <a:pPr algn="ctr"/>
            <a:r>
              <a:rPr lang="en-US" sz="4000" b="1" dirty="0">
                <a:solidFill>
                  <a:srgbClr val="CF6F29"/>
                </a:solidFill>
              </a:rPr>
              <a:t>Allometric Scaling</a:t>
            </a:r>
          </a:p>
        </p:txBody>
      </p:sp>
      <p:sp>
        <p:nvSpPr>
          <p:cNvPr id="39" name="TextBox 38">
            <a:extLst>
              <a:ext uri="{FF2B5EF4-FFF2-40B4-BE49-F238E27FC236}">
                <a16:creationId xmlns:a16="http://schemas.microsoft.com/office/drawing/2014/main" id="{D336F27A-65E9-3608-74BD-99301071327B}"/>
              </a:ext>
            </a:extLst>
          </p:cNvPr>
          <p:cNvSpPr txBox="1"/>
          <p:nvPr/>
        </p:nvSpPr>
        <p:spPr>
          <a:xfrm>
            <a:off x="17888358" y="11808983"/>
            <a:ext cx="13757717" cy="707886"/>
          </a:xfrm>
          <a:prstGeom prst="rect">
            <a:avLst/>
          </a:prstGeom>
          <a:noFill/>
        </p:spPr>
        <p:txBody>
          <a:bodyPr wrap="square" rtlCol="0">
            <a:spAutoFit/>
          </a:bodyPr>
          <a:lstStyle/>
          <a:p>
            <a:pPr algn="ctr"/>
            <a:r>
              <a:rPr lang="en-US" sz="4000" b="1" dirty="0">
                <a:solidFill>
                  <a:srgbClr val="CF6F29"/>
                </a:solidFill>
              </a:rPr>
              <a:t>Relating to Ecosystem Characteristics</a:t>
            </a:r>
          </a:p>
        </p:txBody>
      </p:sp>
      <p:sp>
        <p:nvSpPr>
          <p:cNvPr id="47" name="TextBox 46">
            <a:extLst>
              <a:ext uri="{FF2B5EF4-FFF2-40B4-BE49-F238E27FC236}">
                <a16:creationId xmlns:a16="http://schemas.microsoft.com/office/drawing/2014/main" id="{39886B65-E446-692F-792D-D09657926F29}"/>
              </a:ext>
            </a:extLst>
          </p:cNvPr>
          <p:cNvSpPr txBox="1"/>
          <p:nvPr/>
        </p:nvSpPr>
        <p:spPr>
          <a:xfrm>
            <a:off x="10591188" y="15531578"/>
            <a:ext cx="2139570" cy="2031325"/>
          </a:xfrm>
          <a:prstGeom prst="rect">
            <a:avLst/>
          </a:prstGeom>
          <a:noFill/>
        </p:spPr>
        <p:txBody>
          <a:bodyPr wrap="square" rtlCol="0">
            <a:spAutoFit/>
          </a:bodyPr>
          <a:lstStyle/>
          <a:p>
            <a:r>
              <a:rPr lang="en-US" b="1" dirty="0"/>
              <a:t>Willamette (WRB)</a:t>
            </a:r>
          </a:p>
          <a:p>
            <a:pPr marL="342900" indent="-342900">
              <a:buFont typeface="Arial" panose="020B0604020202020204" pitchFamily="34" charset="0"/>
              <a:buChar char="•"/>
            </a:pPr>
            <a:r>
              <a:rPr lang="en-US" dirty="0"/>
              <a:t>Wetter</a:t>
            </a:r>
          </a:p>
          <a:p>
            <a:pPr marL="342900" indent="-342900">
              <a:buFont typeface="Arial" panose="020B0604020202020204" pitchFamily="34" charset="0"/>
              <a:buChar char="•"/>
            </a:pPr>
            <a:r>
              <a:rPr lang="en-US" dirty="0"/>
              <a:t>Lower elevation</a:t>
            </a:r>
          </a:p>
          <a:p>
            <a:pPr marL="342900" indent="-342900">
              <a:buFont typeface="Arial" panose="020B0604020202020204" pitchFamily="34" charset="0"/>
              <a:buChar char="•"/>
            </a:pPr>
            <a:r>
              <a:rPr lang="en-US" dirty="0"/>
              <a:t>Primarily human and forested landcover</a:t>
            </a:r>
          </a:p>
        </p:txBody>
      </p:sp>
      <p:sp>
        <p:nvSpPr>
          <p:cNvPr id="48" name="TextBox 47">
            <a:extLst>
              <a:ext uri="{FF2B5EF4-FFF2-40B4-BE49-F238E27FC236}">
                <a16:creationId xmlns:a16="http://schemas.microsoft.com/office/drawing/2014/main" id="{2D3040E8-8DEC-3233-24FB-185AD73AD4E2}"/>
              </a:ext>
            </a:extLst>
          </p:cNvPr>
          <p:cNvSpPr txBox="1"/>
          <p:nvPr/>
        </p:nvSpPr>
        <p:spPr>
          <a:xfrm>
            <a:off x="10591187" y="17717849"/>
            <a:ext cx="2139571" cy="2031325"/>
          </a:xfrm>
          <a:prstGeom prst="rect">
            <a:avLst/>
          </a:prstGeom>
          <a:noFill/>
        </p:spPr>
        <p:txBody>
          <a:bodyPr wrap="square" rtlCol="0">
            <a:spAutoFit/>
          </a:bodyPr>
          <a:lstStyle/>
          <a:p>
            <a:r>
              <a:rPr lang="en-US" b="1" dirty="0"/>
              <a:t>Yakima (YRB)</a:t>
            </a:r>
          </a:p>
          <a:p>
            <a:pPr marL="342900" indent="-342900">
              <a:buFont typeface="Arial" panose="020B0604020202020204" pitchFamily="34" charset="0"/>
              <a:buChar char="•"/>
            </a:pPr>
            <a:r>
              <a:rPr lang="en-US" dirty="0"/>
              <a:t>Drier</a:t>
            </a:r>
          </a:p>
          <a:p>
            <a:pPr marL="342900" indent="-342900">
              <a:buFont typeface="Arial" panose="020B0604020202020204" pitchFamily="34" charset="0"/>
              <a:buChar char="•"/>
            </a:pPr>
            <a:r>
              <a:rPr lang="en-US" dirty="0"/>
              <a:t>Higher elevation</a:t>
            </a:r>
          </a:p>
          <a:p>
            <a:pPr marL="342900" indent="-342900">
              <a:buFont typeface="Arial" panose="020B0604020202020204" pitchFamily="34" charset="0"/>
              <a:buChar char="•"/>
            </a:pPr>
            <a:r>
              <a:rPr lang="en-US" dirty="0"/>
              <a:t>Primarily shrub and forested landcover</a:t>
            </a:r>
          </a:p>
        </p:txBody>
      </p:sp>
      <p:sp>
        <p:nvSpPr>
          <p:cNvPr id="5" name="TextBox 4">
            <a:extLst>
              <a:ext uri="{FF2B5EF4-FFF2-40B4-BE49-F238E27FC236}">
                <a16:creationId xmlns:a16="http://schemas.microsoft.com/office/drawing/2014/main" id="{DBFFA97F-C987-9302-561B-A8FE95A534FD}"/>
              </a:ext>
            </a:extLst>
          </p:cNvPr>
          <p:cNvSpPr txBox="1"/>
          <p:nvPr/>
        </p:nvSpPr>
        <p:spPr>
          <a:xfrm>
            <a:off x="11168350" y="13423728"/>
            <a:ext cx="4078224" cy="369332"/>
          </a:xfrm>
          <a:prstGeom prst="rect">
            <a:avLst/>
          </a:prstGeom>
          <a:noFill/>
        </p:spPr>
        <p:txBody>
          <a:bodyPr wrap="square">
            <a:spAutoFit/>
          </a:bodyPr>
          <a:lstStyle/>
          <a:p>
            <a:r>
              <a:rPr lang="en-US" sz="1800" dirty="0" err="1"/>
              <a:t>Wollheim</a:t>
            </a:r>
            <a:r>
              <a:rPr lang="en-US" sz="1800" dirty="0"/>
              <a:t> et al. (2022) </a:t>
            </a:r>
            <a:r>
              <a:rPr lang="en-US" sz="1800" b="1" i="1" dirty="0"/>
              <a:t>Nat. Comm. </a:t>
            </a:r>
            <a:endParaRPr lang="en-US" b="1" i="1" dirty="0"/>
          </a:p>
        </p:txBody>
      </p:sp>
      <p:grpSp>
        <p:nvGrpSpPr>
          <p:cNvPr id="33" name="Group 32">
            <a:extLst>
              <a:ext uri="{FF2B5EF4-FFF2-40B4-BE49-F238E27FC236}">
                <a16:creationId xmlns:a16="http://schemas.microsoft.com/office/drawing/2014/main" id="{9D5E758C-45FB-5DC8-4A4E-B1F5712DE423}"/>
              </a:ext>
            </a:extLst>
          </p:cNvPr>
          <p:cNvGrpSpPr/>
          <p:nvPr/>
        </p:nvGrpSpPr>
        <p:grpSpPr>
          <a:xfrm>
            <a:off x="1440661" y="15427485"/>
            <a:ext cx="9026349" cy="4246128"/>
            <a:chOff x="916081" y="15424981"/>
            <a:chExt cx="9026349" cy="4246128"/>
          </a:xfrm>
        </p:grpSpPr>
        <p:pic>
          <p:nvPicPr>
            <p:cNvPr id="40" name="Picture 39">
              <a:extLst>
                <a:ext uri="{FF2B5EF4-FFF2-40B4-BE49-F238E27FC236}">
                  <a16:creationId xmlns:a16="http://schemas.microsoft.com/office/drawing/2014/main" id="{F4563502-4A72-95F6-4A8C-3A8A9B080195}"/>
                </a:ext>
              </a:extLst>
            </p:cNvPr>
            <p:cNvPicPr>
              <a:picLocks noChangeAspect="1"/>
            </p:cNvPicPr>
            <p:nvPr/>
          </p:nvPicPr>
          <p:blipFill>
            <a:blip r:embed="rId9"/>
            <a:stretch>
              <a:fillRect/>
            </a:stretch>
          </p:blipFill>
          <p:spPr>
            <a:xfrm>
              <a:off x="2511705" y="15424981"/>
              <a:ext cx="7430725" cy="4246128"/>
            </a:xfrm>
            <a:prstGeom prst="rect">
              <a:avLst/>
            </a:prstGeom>
          </p:spPr>
        </p:pic>
        <p:cxnSp>
          <p:nvCxnSpPr>
            <p:cNvPr id="26" name="Straight Arrow Connector 25">
              <a:extLst>
                <a:ext uri="{FF2B5EF4-FFF2-40B4-BE49-F238E27FC236}">
                  <a16:creationId xmlns:a16="http://schemas.microsoft.com/office/drawing/2014/main" id="{4DE385BA-64DD-713B-E4D9-3BCAC8DF46B1}"/>
                </a:ext>
              </a:extLst>
            </p:cNvPr>
            <p:cNvCxnSpPr>
              <a:cxnSpLocks/>
            </p:cNvCxnSpPr>
            <p:nvPr/>
          </p:nvCxnSpPr>
          <p:spPr>
            <a:xfrm flipV="1">
              <a:off x="916081" y="16155754"/>
              <a:ext cx="1551551" cy="1907052"/>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48D406DB-774C-7BFA-1C1B-70148D05CC4D}"/>
                </a:ext>
              </a:extLst>
            </p:cNvPr>
            <p:cNvCxnSpPr>
              <a:cxnSpLocks/>
            </p:cNvCxnSpPr>
            <p:nvPr/>
          </p:nvCxnSpPr>
          <p:spPr>
            <a:xfrm>
              <a:off x="1720909" y="18062806"/>
              <a:ext cx="790796" cy="106943"/>
            </a:xfrm>
            <a:prstGeom prst="straightConnector1">
              <a:avLst/>
            </a:prstGeom>
            <a:ln>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grpSp>
      <p:sp>
        <p:nvSpPr>
          <p:cNvPr id="32" name="TextBox 31">
            <a:extLst>
              <a:ext uri="{FF2B5EF4-FFF2-40B4-BE49-F238E27FC236}">
                <a16:creationId xmlns:a16="http://schemas.microsoft.com/office/drawing/2014/main" id="{4019BF7B-07A1-68AB-2AB9-59CC2A0F015B}"/>
              </a:ext>
            </a:extLst>
          </p:cNvPr>
          <p:cNvSpPr txBox="1"/>
          <p:nvPr/>
        </p:nvSpPr>
        <p:spPr>
          <a:xfrm>
            <a:off x="12238262" y="14524814"/>
            <a:ext cx="5426079" cy="707886"/>
          </a:xfrm>
          <a:prstGeom prst="rect">
            <a:avLst/>
          </a:prstGeom>
          <a:noFill/>
        </p:spPr>
        <p:txBody>
          <a:bodyPr wrap="square" rtlCol="0">
            <a:spAutoFit/>
          </a:bodyPr>
          <a:lstStyle/>
          <a:p>
            <a:pPr algn="ctr"/>
            <a:r>
              <a:rPr lang="en-US" sz="4000" b="1" dirty="0">
                <a:solidFill>
                  <a:srgbClr val="CF6F29"/>
                </a:solidFill>
              </a:rPr>
              <a:t>Modeling</a:t>
            </a:r>
          </a:p>
        </p:txBody>
      </p:sp>
      <p:sp>
        <p:nvSpPr>
          <p:cNvPr id="4" name="Rectangle 3">
            <a:extLst>
              <a:ext uri="{FF2B5EF4-FFF2-40B4-BE49-F238E27FC236}">
                <a16:creationId xmlns:a16="http://schemas.microsoft.com/office/drawing/2014/main" id="{37C52534-83B2-8E3C-6341-585B2ADD2198}"/>
              </a:ext>
            </a:extLst>
          </p:cNvPr>
          <p:cNvSpPr/>
          <p:nvPr/>
        </p:nvSpPr>
        <p:spPr>
          <a:xfrm>
            <a:off x="25454344" y="17417731"/>
            <a:ext cx="6816245" cy="3018046"/>
          </a:xfrm>
          <a:prstGeom prst="rect">
            <a:avLst/>
          </a:prstGeom>
          <a:solidFill>
            <a:srgbClr val="CF6F29">
              <a:alpha val="15000"/>
            </a:srgbClr>
          </a:solidFill>
          <a:ln w="34925">
            <a:solidFill>
              <a:srgbClr val="CF6F29"/>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2400" b="1" dirty="0">
                <a:solidFill>
                  <a:schemeClr val="tx1"/>
                </a:solidFill>
              </a:rPr>
              <a:t>Take-homes</a:t>
            </a:r>
          </a:p>
          <a:p>
            <a:pPr marL="457200" indent="-457200">
              <a:buFont typeface="+mj-lt"/>
              <a:buAutoNum type="arabicPeriod"/>
            </a:pPr>
            <a:r>
              <a:rPr lang="en-US" sz="2400" dirty="0">
                <a:solidFill>
                  <a:schemeClr val="tx1"/>
                </a:solidFill>
              </a:rPr>
              <a:t>Allometric scaling of hyporheic respiration: </a:t>
            </a:r>
          </a:p>
          <a:p>
            <a:pPr marL="914400" lvl="1" indent="-457200">
              <a:buFont typeface="Arial" panose="020B0604020202020204" pitchFamily="34" charset="0"/>
              <a:buChar char="•"/>
            </a:pPr>
            <a:r>
              <a:rPr lang="en-US" sz="2400" b="1" dirty="0">
                <a:solidFill>
                  <a:schemeClr val="tx1"/>
                </a:solidFill>
              </a:rPr>
              <a:t>weakest</a:t>
            </a:r>
            <a:r>
              <a:rPr lang="en-US" sz="2400" dirty="0">
                <a:solidFill>
                  <a:schemeClr val="tx1"/>
                </a:solidFill>
              </a:rPr>
              <a:t> at low exchange fluxes</a:t>
            </a:r>
          </a:p>
          <a:p>
            <a:pPr marL="914400" lvl="1" indent="-457200">
              <a:buFont typeface="Arial" panose="020B0604020202020204" pitchFamily="34" charset="0"/>
              <a:buChar char="•"/>
            </a:pPr>
            <a:r>
              <a:rPr lang="en-US" sz="2400" b="1" dirty="0">
                <a:solidFill>
                  <a:schemeClr val="tx1"/>
                </a:solidFill>
              </a:rPr>
              <a:t>super-linear </a:t>
            </a:r>
            <a:r>
              <a:rPr lang="en-US" sz="2400" dirty="0">
                <a:solidFill>
                  <a:schemeClr val="tx1"/>
                </a:solidFill>
              </a:rPr>
              <a:t>at high exchange fluxes</a:t>
            </a:r>
          </a:p>
          <a:p>
            <a:pPr marL="457200" indent="-457200">
              <a:buFont typeface="+mj-lt"/>
              <a:buAutoNum type="arabicPeriod"/>
            </a:pPr>
            <a:r>
              <a:rPr lang="en-US" sz="2400" dirty="0">
                <a:solidFill>
                  <a:schemeClr val="tx1"/>
                </a:solidFill>
              </a:rPr>
              <a:t>Max. </a:t>
            </a:r>
            <a:r>
              <a:rPr lang="en-US" sz="2400" b="1" dirty="0">
                <a:solidFill>
                  <a:schemeClr val="tx1"/>
                </a:solidFill>
              </a:rPr>
              <a:t>elevation</a:t>
            </a:r>
            <a:r>
              <a:rPr lang="en-US" sz="2400" dirty="0">
                <a:solidFill>
                  <a:schemeClr val="tx1"/>
                </a:solidFill>
              </a:rPr>
              <a:t> strongest explanation of spatial scaling patterns across both basins</a:t>
            </a:r>
            <a:endParaRPr lang="en-US" sz="2400" b="1" dirty="0">
              <a:solidFill>
                <a:schemeClr val="tx1"/>
              </a:solidFill>
            </a:endParaRPr>
          </a:p>
          <a:p>
            <a:pPr marL="457200" indent="-457200">
              <a:buFont typeface="+mj-lt"/>
              <a:buAutoNum type="arabicPeriod"/>
            </a:pPr>
            <a:r>
              <a:rPr lang="en-US" sz="2400" dirty="0">
                <a:solidFill>
                  <a:schemeClr val="tx1"/>
                </a:solidFill>
              </a:rPr>
              <a:t>Land-cover and precipitation also relate to spatial scaling patterns, differ by watershed</a:t>
            </a:r>
          </a:p>
        </p:txBody>
      </p:sp>
      <p:pic>
        <p:nvPicPr>
          <p:cNvPr id="23" name="Picture 22" descr="A comparison of a graph&#10;&#10;Description automatically generated">
            <a:extLst>
              <a:ext uri="{FF2B5EF4-FFF2-40B4-BE49-F238E27FC236}">
                <a16:creationId xmlns:a16="http://schemas.microsoft.com/office/drawing/2014/main" id="{AE4E63F5-6E79-0CE8-9DD2-B4CA78CBC8A9}"/>
              </a:ext>
            </a:extLst>
          </p:cNvPr>
          <p:cNvPicPr>
            <a:picLocks noChangeAspect="1"/>
          </p:cNvPicPr>
          <p:nvPr/>
        </p:nvPicPr>
        <p:blipFill>
          <a:blip r:embed="rId10"/>
          <a:stretch>
            <a:fillRect/>
          </a:stretch>
        </p:blipFill>
        <p:spPr>
          <a:xfrm>
            <a:off x="17888358" y="16708478"/>
            <a:ext cx="7098498" cy="3226590"/>
          </a:xfrm>
          <a:prstGeom prst="rect">
            <a:avLst/>
          </a:prstGeom>
        </p:spPr>
      </p:pic>
      <p:cxnSp>
        <p:nvCxnSpPr>
          <p:cNvPr id="45" name="Straight Arrow Connector 44">
            <a:extLst>
              <a:ext uri="{FF2B5EF4-FFF2-40B4-BE49-F238E27FC236}">
                <a16:creationId xmlns:a16="http://schemas.microsoft.com/office/drawing/2014/main" id="{D3378137-85C2-C8AA-6985-784A3E8CF04E}"/>
              </a:ext>
            </a:extLst>
          </p:cNvPr>
          <p:cNvCxnSpPr>
            <a:cxnSpLocks/>
          </p:cNvCxnSpPr>
          <p:nvPr/>
        </p:nvCxnSpPr>
        <p:spPr>
          <a:xfrm flipV="1">
            <a:off x="20179109" y="15880280"/>
            <a:ext cx="171249" cy="828198"/>
          </a:xfrm>
          <a:prstGeom prst="straightConnector1">
            <a:avLst/>
          </a:prstGeom>
          <a:ln>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2BBE73BF-9E32-37F5-01EA-9413FC0A65BC}"/>
              </a:ext>
            </a:extLst>
          </p:cNvPr>
          <p:cNvCxnSpPr>
            <a:cxnSpLocks/>
          </p:cNvCxnSpPr>
          <p:nvPr/>
        </p:nvCxnSpPr>
        <p:spPr>
          <a:xfrm flipH="1" flipV="1">
            <a:off x="23621088" y="15880280"/>
            <a:ext cx="293193" cy="828456"/>
          </a:xfrm>
          <a:prstGeom prst="straightConnector1">
            <a:avLst/>
          </a:prstGeom>
          <a:ln>
            <a:solidFill>
              <a:schemeClr val="tx1"/>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3989491"/>
      </p:ext>
    </p:extLst>
  </p:cSld>
  <p:clrMapOvr>
    <a:masterClrMapping/>
  </p:clrMapOvr>
</p:sld>
</file>

<file path=ppt/theme/theme1.xml><?xml version="1.0" encoding="utf-8"?>
<a:theme xmlns:a="http://schemas.openxmlformats.org/drawingml/2006/main" name="36x24 Poster Templat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6x24_Poster_Template" id="{22FA29E1-52CA-CC46-B2E6-6DF821D988A8}" vid="{EB528720-3709-E143-9786-ED316936AA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5cece13e-3376-4417-9525-be60b11a89a8" xsi:nil="true"/>
    <lcf76f155ced4ddcb4097134ff3c332f xmlns="4aeed490-45ea-4c6d-aac6-8858303b8d41">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6A3832839083C4390CCCD16EBFA5591" ma:contentTypeVersion="15" ma:contentTypeDescription="Create a new document." ma:contentTypeScope="" ma:versionID="155b053dfbcf4c5ade05cbd59250834e">
  <xsd:schema xmlns:xsd="http://www.w3.org/2001/XMLSchema" xmlns:xs="http://www.w3.org/2001/XMLSchema" xmlns:p="http://schemas.microsoft.com/office/2006/metadata/properties" xmlns:ns2="4aeed490-45ea-4c6d-aac6-8858303b8d41" xmlns:ns3="48f79488-fe5d-44fc-a8f9-83d43f23c263" xmlns:ns4="5cece13e-3376-4417-9525-be60b11a89a8" targetNamespace="http://schemas.microsoft.com/office/2006/metadata/properties" ma:root="true" ma:fieldsID="0792058cb71a9cb57428b184b2eb8034" ns2:_="" ns3:_="" ns4:_="">
    <xsd:import namespace="4aeed490-45ea-4c6d-aac6-8858303b8d41"/>
    <xsd:import namespace="48f79488-fe5d-44fc-a8f9-83d43f23c263"/>
    <xsd:import namespace="5cece13e-3376-4417-9525-be60b11a89a8"/>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OCR" minOccurs="0"/>
                <xsd:element ref="ns2:MediaServiceGenerationTime" minOccurs="0"/>
                <xsd:element ref="ns2:MediaServiceEventHashCode" minOccurs="0"/>
                <xsd:element ref="ns2:MediaServiceDateTaken" minOccurs="0"/>
                <xsd:element ref="ns2:MediaServiceLocation" minOccurs="0"/>
                <xsd:element ref="ns2:lcf76f155ced4ddcb4097134ff3c332f" minOccurs="0"/>
                <xsd:element ref="ns4:TaxCatchAll" minOccurs="0"/>
                <xsd:element ref="ns2:MediaLengthInSecond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aeed490-45ea-4c6d-aac6-8858303b8d4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DateTaken" ma:index="15"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lcf76f155ced4ddcb4097134ff3c332f" ma:index="18" nillable="true" ma:taxonomy="true" ma:internalName="lcf76f155ced4ddcb4097134ff3c332f" ma:taxonomyFieldName="MediaServiceImageTags" ma:displayName="Image Tags" ma:readOnly="false" ma:fieldId="{5cf76f15-5ced-4ddc-b409-7134ff3c332f}" ma:taxonomyMulti="true" ma:sspId="260f1aaf-6244-4bb9-9bf9-38bf37385302" ma:termSetId="09814cd3-568e-fe90-9814-8d621ff8fb84" ma:anchorId="fba54fb3-c3e1-fe81-a776-ca4b69148c4d" ma:open="true" ma:isKeyword="false">
      <xsd:complexType>
        <xsd:sequence>
          <xsd:element ref="pc:Terms" minOccurs="0" maxOccurs="1"/>
        </xsd:sequence>
      </xsd:complexType>
    </xsd:element>
    <xsd:element name="MediaLengthInSeconds" ma:index="20" nillable="true" ma:displayName="MediaLengthInSeconds" ma:hidden="true" ma:internalName="MediaLengthInSeconds" ma:readOnly="true">
      <xsd:simpleType>
        <xsd:restriction base="dms:Unknow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8f79488-fe5d-44fc-a8f9-83d43f23c263"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5cece13e-3376-4417-9525-be60b11a89a8" elementFormDefault="qualified">
    <xsd:import namespace="http://schemas.microsoft.com/office/2006/documentManagement/types"/>
    <xsd:import namespace="http://schemas.microsoft.com/office/infopath/2007/PartnerControls"/>
    <xsd:element name="TaxCatchAll" ma:index="19" nillable="true" ma:displayName="Taxonomy Catch All Column" ma:hidden="true" ma:list="{241dc26e-ffac-4ee9-a81c-19be4ec5df6e}" ma:internalName="TaxCatchAll" ma:showField="CatchAllData" ma:web="48f79488-fe5d-44fc-a8f9-83d43f23c263">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045A5A-6A82-4573-B3DA-4B051B5AA519}">
  <ds:schemaRefs>
    <ds:schemaRef ds:uri="http://schemas.microsoft.com/office/2006/documentManagement/types"/>
    <ds:schemaRef ds:uri="http://purl.org/dc/terms/"/>
    <ds:schemaRef ds:uri="4aeed490-45ea-4c6d-aac6-8858303b8d41"/>
    <ds:schemaRef ds:uri="http://purl.org/dc/elements/1.1/"/>
    <ds:schemaRef ds:uri="http://schemas.openxmlformats.org/package/2006/metadata/core-properties"/>
    <ds:schemaRef ds:uri="http://www.w3.org/XML/1998/namespace"/>
    <ds:schemaRef ds:uri="http://purl.org/dc/dcmitype/"/>
    <ds:schemaRef ds:uri="http://schemas.microsoft.com/office/infopath/2007/PartnerControls"/>
    <ds:schemaRef ds:uri="5cece13e-3376-4417-9525-be60b11a89a8"/>
    <ds:schemaRef ds:uri="48f79488-fe5d-44fc-a8f9-83d43f23c263"/>
    <ds:schemaRef ds:uri="http://schemas.microsoft.com/office/2006/metadata/properties"/>
  </ds:schemaRefs>
</ds:datastoreItem>
</file>

<file path=customXml/itemProps2.xml><?xml version="1.0" encoding="utf-8"?>
<ds:datastoreItem xmlns:ds="http://schemas.openxmlformats.org/officeDocument/2006/customXml" ds:itemID="{A070E2F3-D399-4259-B827-C37943EDD2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aeed490-45ea-4c6d-aac6-8858303b8d41"/>
    <ds:schemaRef ds:uri="48f79488-fe5d-44fc-a8f9-83d43f23c263"/>
    <ds:schemaRef ds:uri="5cece13e-3376-4417-9525-be60b11a89a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8E0F2CF-DA0C-49CC-8635-196F4F5B5EC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36x24 Poster Template</Template>
  <TotalTime>6036</TotalTime>
  <Words>493</Words>
  <Application>Microsoft Macintosh PowerPoint</Application>
  <PresentationFormat>Custom</PresentationFormat>
  <Paragraphs>48</Paragraphs>
  <Slides>1</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vt:i4>
      </vt:variant>
    </vt:vector>
  </HeadingPairs>
  <TitlesOfParts>
    <vt:vector size="4" baseType="lpstr">
      <vt:lpstr>Calibri</vt:lpstr>
      <vt:lpstr>Arial</vt:lpstr>
      <vt:lpstr>36x24 Poster Template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Starr, Andrea S</dc:creator>
  <cp:lastModifiedBy>Regier, Peter J</cp:lastModifiedBy>
  <cp:revision>19</cp:revision>
  <dcterms:created xsi:type="dcterms:W3CDTF">2020-08-18T16:38:34Z</dcterms:created>
  <dcterms:modified xsi:type="dcterms:W3CDTF">2023-12-08T18:05:33Z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0x01010026A3832839083C4390CCCD16EBFA5591</vt:lpwstr>
  </property>
</Properties>
</file>

<file path=docProps/thumbnail.jpeg>
</file>